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3"/>
  </p:notesMasterIdLst>
  <p:sldIdLst>
    <p:sldId id="256" r:id="rId2"/>
  </p:sldIdLst>
  <p:sldSz cx="32918400" cy="40233600"/>
  <p:notesSz cx="6858000" cy="91440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07"/>
    <p:restoredTop sz="86382"/>
  </p:normalViewPr>
  <p:slideViewPr>
    <p:cSldViewPr snapToGrid="0" snapToObjects="1">
      <p:cViewPr>
        <p:scale>
          <a:sx n="43" d="100"/>
          <a:sy n="43" d="100"/>
        </p:scale>
        <p:origin x="216" y="-49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760D9-38B8-5947-A055-238587724230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66938" y="1143000"/>
            <a:ext cx="2524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7559F-8481-754F-9C24-151058BEA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8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584530"/>
            <a:ext cx="27980640" cy="14007253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1131956"/>
            <a:ext cx="24688800" cy="9713804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31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82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142067"/>
            <a:ext cx="709803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142067"/>
            <a:ext cx="20882610" cy="3409611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82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09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030472"/>
            <a:ext cx="28392120" cy="1673605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6924858"/>
            <a:ext cx="28392120" cy="88010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9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0710333"/>
            <a:ext cx="13990320" cy="255278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0710333"/>
            <a:ext cx="13990320" cy="255278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50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142076"/>
            <a:ext cx="2839212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9862823"/>
            <a:ext cx="13926024" cy="483361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4696440"/>
            <a:ext cx="13926024" cy="21616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9862823"/>
            <a:ext cx="13994608" cy="483361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4696440"/>
            <a:ext cx="13994608" cy="21616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4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45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1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682240"/>
            <a:ext cx="10617041" cy="938784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5792902"/>
            <a:ext cx="16664940" cy="28591933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2070080"/>
            <a:ext cx="10617041" cy="22361316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4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682240"/>
            <a:ext cx="10617041" cy="938784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5792902"/>
            <a:ext cx="16664940" cy="28591933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2070080"/>
            <a:ext cx="10617041" cy="22361316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142076"/>
            <a:ext cx="2839212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0710333"/>
            <a:ext cx="2839212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37290595"/>
            <a:ext cx="74066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37290595"/>
            <a:ext cx="111099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37290595"/>
            <a:ext cx="74066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1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20" Type="http://schemas.openxmlformats.org/officeDocument/2006/relationships/image" Target="../media/image19.png"/><Relationship Id="rId21" Type="http://schemas.openxmlformats.org/officeDocument/2006/relationships/image" Target="../media/image20.png"/><Relationship Id="rId22" Type="http://schemas.openxmlformats.org/officeDocument/2006/relationships/image" Target="../media/image21.png"/><Relationship Id="rId23" Type="http://schemas.openxmlformats.org/officeDocument/2006/relationships/image" Target="../media/image22.tif"/><Relationship Id="rId24" Type="http://schemas.openxmlformats.org/officeDocument/2006/relationships/image" Target="../media/image23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emf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Oval 58"/>
          <p:cNvSpPr/>
          <p:nvPr/>
        </p:nvSpPr>
        <p:spPr>
          <a:xfrm>
            <a:off x="8775180" y="19078262"/>
            <a:ext cx="3268897" cy="3173505"/>
          </a:xfrm>
          <a:prstGeom prst="ellipse">
            <a:avLst/>
          </a:prstGeom>
          <a:noFill/>
          <a:ln w="1270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06507" y="13943277"/>
            <a:ext cx="8117707" cy="4086375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The Eddington Luminosity is the maximum luminosity a star attains when radiation pressure from the star and gravitation pressure are balanced.</a:t>
            </a:r>
            <a:r>
              <a:rPr lang="en-US" sz="3600" dirty="0"/>
              <a:t>	</a:t>
            </a:r>
          </a:p>
          <a:p>
            <a:endParaRPr lang="en-US" sz="5777" dirty="0"/>
          </a:p>
          <a:p>
            <a:endParaRPr lang="en-US" sz="5777" dirty="0"/>
          </a:p>
        </p:txBody>
      </p:sp>
      <p:sp>
        <p:nvSpPr>
          <p:cNvPr id="62" name="Oval 61"/>
          <p:cNvSpPr/>
          <p:nvPr/>
        </p:nvSpPr>
        <p:spPr>
          <a:xfrm>
            <a:off x="8476926" y="19427122"/>
            <a:ext cx="9144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1083" y="775735"/>
            <a:ext cx="31454481" cy="2828938"/>
          </a:xfrm>
          <a:solidFill>
            <a:schemeClr val="tx1">
              <a:lumMod val="85000"/>
              <a:lumOff val="15000"/>
              <a:alpha val="61000"/>
            </a:schemeClr>
          </a:solidFill>
        </p:spPr>
        <p:txBody>
          <a:bodyPr>
            <a:normAutofit/>
          </a:bodyPr>
          <a:lstStyle/>
          <a:p>
            <a:endParaRPr lang="en-US" sz="8229" dirty="0">
              <a:solidFill>
                <a:schemeClr val="bg1"/>
              </a:solidFill>
            </a:endParaRPr>
          </a:p>
          <a:p>
            <a:endParaRPr lang="en-US" sz="8229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0239" y="4451517"/>
            <a:ext cx="12491413" cy="7883453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Ultraluminous </a:t>
            </a:r>
            <a:r>
              <a:rPr lang="en-US" sz="3600" dirty="0">
                <a:solidFill>
                  <a:schemeClr val="bg1"/>
                </a:solidFill>
              </a:rPr>
              <a:t>X-ray sources (ULXs) are variable, </a:t>
            </a:r>
            <a:r>
              <a:rPr lang="en-US" sz="3600" dirty="0" smtClean="0">
                <a:solidFill>
                  <a:schemeClr val="bg1"/>
                </a:solidFill>
              </a:rPr>
              <a:t>non-nuclear, </a:t>
            </a:r>
            <a:r>
              <a:rPr lang="en-US" sz="3600" dirty="0">
                <a:solidFill>
                  <a:schemeClr val="bg1"/>
                </a:solidFill>
              </a:rPr>
              <a:t>bright X-ray sources in nearby galaxies </a:t>
            </a:r>
            <a:r>
              <a:rPr lang="en-US" sz="3600" dirty="0" smtClean="0">
                <a:solidFill>
                  <a:schemeClr val="bg1"/>
                </a:solidFill>
              </a:rPr>
              <a:t>independent of the </a:t>
            </a:r>
            <a:r>
              <a:rPr lang="en-US" sz="3600" dirty="0">
                <a:solidFill>
                  <a:schemeClr val="bg1"/>
                </a:solidFill>
              </a:rPr>
              <a:t>central supermassive black hole. These ULXs </a:t>
            </a:r>
            <a:r>
              <a:rPr lang="en-US" sz="3600" dirty="0" smtClean="0">
                <a:solidFill>
                  <a:schemeClr val="bg1"/>
                </a:solidFill>
              </a:rPr>
              <a:t>have greater luminosities than the Eddington limit of </a:t>
            </a:r>
            <a:r>
              <a:rPr lang="en-US" sz="3600" dirty="0">
                <a:solidFill>
                  <a:schemeClr val="bg1"/>
                </a:solidFill>
              </a:rPr>
              <a:t>stellar mass black </a:t>
            </a:r>
            <a:r>
              <a:rPr lang="en-US" sz="3600" dirty="0" smtClean="0">
                <a:solidFill>
                  <a:schemeClr val="bg1"/>
                </a:solidFill>
              </a:rPr>
              <a:t>holes or neutron star. </a:t>
            </a:r>
            <a:r>
              <a:rPr lang="en-US" sz="3600" dirty="0">
                <a:solidFill>
                  <a:schemeClr val="bg1"/>
                </a:solidFill>
              </a:rPr>
              <a:t>These ULXs break </a:t>
            </a:r>
            <a:r>
              <a:rPr lang="en-US" sz="3600" dirty="0" smtClean="0">
                <a:solidFill>
                  <a:schemeClr val="bg1"/>
                </a:solidFill>
              </a:rPr>
              <a:t>Eddington </a:t>
            </a:r>
            <a:r>
              <a:rPr lang="en-US" sz="3600" dirty="0">
                <a:solidFill>
                  <a:schemeClr val="bg1"/>
                </a:solidFill>
              </a:rPr>
              <a:t>theory because </a:t>
            </a:r>
            <a:r>
              <a:rPr lang="en-US" sz="3600" dirty="0" smtClean="0">
                <a:solidFill>
                  <a:schemeClr val="bg1"/>
                </a:solidFill>
              </a:rPr>
              <a:t>of extreme </a:t>
            </a:r>
            <a:r>
              <a:rPr lang="en-US" sz="3600" dirty="0">
                <a:solidFill>
                  <a:schemeClr val="bg1"/>
                </a:solidFill>
              </a:rPr>
              <a:t>accretion rates onto a compact stellar remnant, or </a:t>
            </a:r>
            <a:r>
              <a:rPr lang="en-US" sz="3600" dirty="0" smtClean="0">
                <a:solidFill>
                  <a:schemeClr val="bg1"/>
                </a:solidFill>
              </a:rPr>
              <a:t>a black </a:t>
            </a:r>
            <a:r>
              <a:rPr lang="en-US" sz="3600" dirty="0" smtClean="0">
                <a:solidFill>
                  <a:schemeClr val="bg1"/>
                </a:solidFill>
              </a:rPr>
              <a:t>hole.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Some ULXs were recently </a:t>
            </a:r>
            <a:r>
              <a:rPr lang="en-US" sz="3600" dirty="0" smtClean="0">
                <a:solidFill>
                  <a:schemeClr val="bg1"/>
                </a:solidFill>
              </a:rPr>
              <a:t>discovered to be neutron-star powered. Unlike black holes, neutron stars have an intense magnetic field that allow super-Eddington accretion. </a:t>
            </a:r>
            <a:r>
              <a:rPr lang="en-US" sz="3600" dirty="0" smtClean="0">
                <a:solidFill>
                  <a:schemeClr val="bg1"/>
                </a:solidFill>
              </a:rPr>
              <a:t>Using </a:t>
            </a:r>
            <a:r>
              <a:rPr lang="en-US" sz="3600" dirty="0">
                <a:solidFill>
                  <a:schemeClr val="bg1"/>
                </a:solidFill>
              </a:rPr>
              <a:t>the data from the XMM-Newton and Chandra X-ray observatories, we conducted a systematic search to find cyclotron resonance scattering </a:t>
            </a:r>
            <a:r>
              <a:rPr lang="en-US" sz="3600" dirty="0" smtClean="0">
                <a:solidFill>
                  <a:schemeClr val="bg1"/>
                </a:solidFill>
              </a:rPr>
              <a:t>features (CRSFs)  to identify neutron-star </a:t>
            </a:r>
            <a:r>
              <a:rPr lang="en-US" sz="3600" dirty="0">
                <a:solidFill>
                  <a:schemeClr val="bg1"/>
                </a:solidFill>
              </a:rPr>
              <a:t>powered ULXs. The results </a:t>
            </a:r>
            <a:r>
              <a:rPr lang="en-US" sz="3600" dirty="0" smtClean="0">
                <a:solidFill>
                  <a:schemeClr val="bg1"/>
                </a:solidFill>
              </a:rPr>
              <a:t>provide </a:t>
            </a:r>
            <a:r>
              <a:rPr lang="en-US" sz="3600" dirty="0" smtClean="0">
                <a:solidFill>
                  <a:schemeClr val="bg1"/>
                </a:solidFill>
              </a:rPr>
              <a:t>insight </a:t>
            </a:r>
            <a:r>
              <a:rPr lang="en-US" sz="3600" dirty="0">
                <a:solidFill>
                  <a:schemeClr val="bg1"/>
                </a:solidFill>
              </a:rPr>
              <a:t>into the analysis techniques for future neutron star-powered ULXs and </a:t>
            </a:r>
            <a:r>
              <a:rPr lang="en-US" sz="3600" dirty="0" smtClean="0">
                <a:solidFill>
                  <a:schemeClr val="bg1"/>
                </a:solidFill>
              </a:rPr>
              <a:t>field strength estimates.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810" y="18319466"/>
            <a:ext cx="6536136" cy="804707"/>
          </a:xfrm>
          <a:prstGeom prst="rect">
            <a:avLst/>
          </a:prstGeom>
          <a:solidFill>
            <a:schemeClr val="tx1">
              <a:lumMod val="50000"/>
              <a:lumOff val="50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29" b="1" dirty="0">
                <a:solidFill>
                  <a:schemeClr val="bg1"/>
                </a:solidFill>
              </a:rPr>
              <a:t>CRSFs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9394" y="3484687"/>
            <a:ext cx="11790050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 STAR POWER</a:t>
            </a:r>
          </a:p>
        </p:txBody>
      </p:sp>
      <p:sp>
        <p:nvSpPr>
          <p:cNvPr id="9" name="Oval 8"/>
          <p:cNvSpPr/>
          <p:nvPr/>
        </p:nvSpPr>
        <p:spPr>
          <a:xfrm>
            <a:off x="9163401" y="13954378"/>
            <a:ext cx="3808386" cy="384509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0" name="Right Arrow 9"/>
          <p:cNvSpPr/>
          <p:nvPr/>
        </p:nvSpPr>
        <p:spPr>
          <a:xfrm rot="20214424">
            <a:off x="7803934" y="16461243"/>
            <a:ext cx="1443893" cy="648270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2" name="Left Arrow 11"/>
          <p:cNvSpPr/>
          <p:nvPr/>
        </p:nvSpPr>
        <p:spPr>
          <a:xfrm rot="20195546">
            <a:off x="9228596" y="15869134"/>
            <a:ext cx="1248720" cy="702507"/>
          </a:xfrm>
          <a:prstGeom prst="lef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3" name="TextBox 12"/>
          <p:cNvSpPr txBox="1"/>
          <p:nvPr/>
        </p:nvSpPr>
        <p:spPr>
          <a:xfrm>
            <a:off x="186400" y="26096739"/>
            <a:ext cx="10881194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0420" y="27133935"/>
            <a:ext cx="6286014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SYSTEMATIC SEARCH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9632" y="30498476"/>
            <a:ext cx="126633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Reduced </a:t>
            </a:r>
            <a:r>
              <a:rPr lang="en-US" sz="3600" dirty="0" smtClean="0">
                <a:solidFill>
                  <a:schemeClr val="bg1"/>
                </a:solidFill>
              </a:rPr>
              <a:t>XMM/Chandra </a:t>
            </a:r>
            <a:r>
              <a:rPr lang="en-US" sz="3600" dirty="0">
                <a:solidFill>
                  <a:schemeClr val="bg1"/>
                </a:solidFill>
              </a:rPr>
              <a:t>data and found favorable spectral extraction parameters using Chi Squared test.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Used spectral fitting software XSPEC to analyze detector data and fitted the spectra with a coupled cutoff power law continuum and Gaussian absorption (</a:t>
            </a:r>
            <a:r>
              <a:rPr lang="en-US" sz="3600" dirty="0" err="1">
                <a:solidFill>
                  <a:schemeClr val="bg1"/>
                </a:solidFill>
              </a:rPr>
              <a:t>zgauss</a:t>
            </a:r>
            <a:r>
              <a:rPr lang="en-US" sz="3600" dirty="0" smtClean="0">
                <a:solidFill>
                  <a:schemeClr val="bg1"/>
                </a:solidFill>
              </a:rPr>
              <a:t>) to find CRSFs</a:t>
            </a:r>
            <a:endParaRPr lang="en-US" sz="3600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Ran </a:t>
            </a:r>
            <a:r>
              <a:rPr lang="en-US" sz="3600" dirty="0" smtClean="0">
                <a:solidFill>
                  <a:schemeClr val="bg1"/>
                </a:solidFill>
              </a:rPr>
              <a:t>10,000 simulations </a:t>
            </a:r>
            <a:r>
              <a:rPr lang="en-US" sz="3600" dirty="0">
                <a:solidFill>
                  <a:schemeClr val="bg1"/>
                </a:solidFill>
              </a:rPr>
              <a:t>to assess false </a:t>
            </a:r>
            <a:r>
              <a:rPr lang="en-US" sz="3600" dirty="0" smtClean="0">
                <a:solidFill>
                  <a:schemeClr val="bg1"/>
                </a:solidFill>
              </a:rPr>
              <a:t>alarm rates. </a:t>
            </a:r>
            <a:endParaRPr lang="en-US" sz="3086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757" y="29503296"/>
            <a:ext cx="6177006" cy="769441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SPECTRAL ANALYSIS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3149" y="28095359"/>
            <a:ext cx="11951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Cross-referenced the Serendipitous XMM-Survey to find ULXs with at least 10,000 intensity counts.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03578" y="-87717"/>
            <a:ext cx="224990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A systematic search for absorption features in the X-ray spectra of ultraluminous X-ray sources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9394" y="12895770"/>
            <a:ext cx="10718200" cy="830997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EDDINGTON LUMINOSITY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/>
              <p:cNvSpPr txBox="1"/>
              <p:nvPr/>
            </p:nvSpPr>
            <p:spPr>
              <a:xfrm>
                <a:off x="333617" y="19139307"/>
                <a:ext cx="5967272" cy="56121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bg1"/>
                    </a:solidFill>
                  </a:rPr>
                  <a:t>Induced cyclotron lines in spectra imply the presence of a magnetized neutron star and give a measurement of its field strength. A substantial magnetic field on around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60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10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14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10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15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𝐺</m:t>
                    </m:r>
                  </m:oMath>
                </a14:m>
                <a:r>
                  <a:rPr lang="en-US" sz="3600" dirty="0" smtClean="0">
                    <a:solidFill>
                      <a:schemeClr val="bg1"/>
                    </a:solidFill>
                  </a:rPr>
                  <a:t> would reduce radiation pressure and allow super-Eddington accretion.</a:t>
                </a:r>
                <a:endParaRPr lang="en-US" sz="3600" dirty="0">
                  <a:solidFill>
                    <a:schemeClr val="bg1"/>
                  </a:solidFill>
                </a:endParaRPr>
              </a:p>
              <a:p>
                <a:endParaRPr lang="en-US" sz="3428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17" y="19139307"/>
                <a:ext cx="5967272" cy="5612177"/>
              </a:xfrm>
              <a:prstGeom prst="rect">
                <a:avLst/>
              </a:prstGeom>
              <a:blipFill rotWithShape="0">
                <a:blip r:embed="rId3"/>
                <a:stretch>
                  <a:fillRect l="-3166" t="-1739" r="-34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13185099" y="11307323"/>
            <a:ext cx="19459536" cy="707886"/>
          </a:xfrm>
          <a:prstGeom prst="rect">
            <a:avLst/>
          </a:prstGeom>
          <a:solidFill>
            <a:schemeClr val="accent1">
              <a:alpha val="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We found </a:t>
            </a:r>
            <a:r>
              <a:rPr lang="en-US" sz="4000" dirty="0">
                <a:solidFill>
                  <a:schemeClr val="bg1"/>
                </a:solidFill>
              </a:rPr>
              <a:t>three </a:t>
            </a:r>
            <a:r>
              <a:rPr lang="en-US" sz="4000" dirty="0" smtClean="0">
                <a:solidFill>
                  <a:schemeClr val="bg1"/>
                </a:solidFill>
              </a:rPr>
              <a:t>strong absorption line </a:t>
            </a:r>
            <a:r>
              <a:rPr lang="en-US" sz="4000" dirty="0" smtClean="0">
                <a:solidFill>
                  <a:schemeClr val="bg1"/>
                </a:solidFill>
              </a:rPr>
              <a:t>candidates </a:t>
            </a:r>
            <a:r>
              <a:rPr lang="en-US" sz="4000" dirty="0">
                <a:solidFill>
                  <a:schemeClr val="bg1"/>
                </a:solidFill>
              </a:rPr>
              <a:t>for analysis: Holmberg </a:t>
            </a:r>
            <a:r>
              <a:rPr lang="en-US" sz="4000" dirty="0" smtClean="0">
                <a:solidFill>
                  <a:schemeClr val="bg1"/>
                </a:solidFill>
              </a:rPr>
              <a:t>II, </a:t>
            </a:r>
            <a:r>
              <a:rPr lang="en-US" sz="4000" dirty="0">
                <a:solidFill>
                  <a:schemeClr val="bg1"/>
                </a:solidFill>
              </a:rPr>
              <a:t>IC 342, and M32.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/>
              <p:cNvSpPr txBox="1"/>
              <p:nvPr/>
            </p:nvSpPr>
            <p:spPr>
              <a:xfrm>
                <a:off x="22729012" y="12723300"/>
                <a:ext cx="9686180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4400" dirty="0" smtClean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Absorption feature detected in Holmberg </a:t>
                </a:r>
                <a:r>
                  <a:rPr lang="en-US" sz="4400" dirty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II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3.3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keV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400" dirty="0" smtClean="0">
                    <a:solidFill>
                      <a:schemeClr val="bg1"/>
                    </a:solidFill>
                  </a:rPr>
                  <a:t>w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irh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b="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4400" dirty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 </a:t>
                </a:r>
              </a:p>
            </p:txBody>
          </p:sp>
        </mc:Choice>
        <mc:Fallback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29012" y="12723300"/>
                <a:ext cx="9686180" cy="1446550"/>
              </a:xfrm>
              <a:prstGeom prst="rect">
                <a:avLst/>
              </a:prstGeom>
              <a:blipFill rotWithShape="0">
                <a:blip r:embed="rId4"/>
                <a:stretch>
                  <a:fillRect l="-1322" t="-9283" r="-4093" b="-22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4" r="4887" b="17645"/>
          <a:stretch/>
        </p:blipFill>
        <p:spPr>
          <a:xfrm>
            <a:off x="30127264" y="128986"/>
            <a:ext cx="2691573" cy="317779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12518551" y="28716508"/>
                <a:ext cx="10318910" cy="4154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 smtClean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>
                    <a:solidFill>
                      <a:schemeClr val="bg1"/>
                    </a:solidFill>
                  </a:rPr>
                  <a:t>Absorption lines found in two different observations</a:t>
                </a:r>
              </a:p>
              <a:p>
                <a:pPr marL="2283257" lvl="1" indent="-571500"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keV detected at </a:t>
                </a:r>
                <a14:m>
                  <m:oMath xmlns:m="http://schemas.openxmlformats.org/officeDocument/2006/math"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4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level</m:t>
                    </m:r>
                    <m:r>
                      <a:rPr lang="en-US" sz="4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dirty="0" smtClean="0">
                    <a:solidFill>
                      <a:schemeClr val="bg1"/>
                    </a:solidFill>
                  </a:rPr>
                  <a:t>with </a:t>
                </a:r>
                <a:r>
                  <a:rPr lang="en-US" sz="4400" dirty="0">
                    <a:solidFill>
                      <a:schemeClr val="bg1"/>
                    </a:solidFill>
                  </a:rPr>
                  <a:t>XMM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t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8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  <a:p>
                <a:pPr marL="2283257" lvl="1" indent="-571500"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6.5 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keV detected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level with </a:t>
                </a:r>
                <a:r>
                  <a:rPr lang="en-US" sz="4400" dirty="0">
                    <a:solidFill>
                      <a:schemeClr val="bg1"/>
                    </a:solidFill>
                  </a:rPr>
                  <a:t>Chandra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t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12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8551" y="28716508"/>
                <a:ext cx="10318910" cy="4154984"/>
              </a:xfrm>
              <a:prstGeom prst="rect">
                <a:avLst/>
              </a:prstGeom>
              <a:blipFill rotWithShape="0">
                <a:blip r:embed="rId6"/>
                <a:stretch>
                  <a:fillRect l="-2423" t="-3084" b="-6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/>
          <p:cNvSpPr txBox="1"/>
          <p:nvPr/>
        </p:nvSpPr>
        <p:spPr>
          <a:xfrm>
            <a:off x="14177331" y="22716560"/>
            <a:ext cx="8437487" cy="2845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r"/>
            <a:r>
              <a:rPr lang="en-US" sz="44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Although IC-342 showed statistical </a:t>
            </a:r>
            <a:r>
              <a:rPr lang="en-US" sz="44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promise, </a:t>
            </a:r>
            <a:r>
              <a:rPr lang="en-US" sz="4400" dirty="0" smtClean="0">
                <a:solidFill>
                  <a:schemeClr val="bg1"/>
                </a:solidFill>
              </a:rPr>
              <a:t>there </a:t>
            </a:r>
            <a:r>
              <a:rPr lang="en-US" sz="4400" dirty="0">
                <a:solidFill>
                  <a:schemeClr val="bg1"/>
                </a:solidFill>
              </a:rPr>
              <a:t>were no visible features detected within the continuum.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1114" y="34137233"/>
            <a:ext cx="32753808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CONCLUSION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19632" y="16285848"/>
                <a:ext cx="7281905" cy="2033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3800" dirty="0">
                    <a:solidFill>
                      <a:schemeClr val="bg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3800" dirty="0">
                    <a:solidFill>
                      <a:schemeClr val="bg1"/>
                    </a:solidFill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𝐹</m:t>
                    </m:r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4</m:t>
                        </m:r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3800" dirty="0">
                  <a:solidFill>
                    <a:schemeClr val="bg1"/>
                  </a:solidFill>
                </a:endParaRPr>
              </a:p>
              <a:p>
                <a:pPr marL="0" lvl="3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lang="en-US" sz="380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𝐿</m:t>
                          </m:r>
                        </m:e>
                        <m:sub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𝑒𝑑</m:t>
                          </m:r>
                        </m:sub>
                      </m:sSub>
                      <m:r>
                        <a:rPr lang="en-US" sz="3800" i="1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4</m:t>
                          </m:r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𝜋</m:t>
                          </m:r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𝐺𝑐</m:t>
                          </m:r>
                        </m:num>
                        <m:den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den>
                      </m:f>
                      <m:r>
                        <a:rPr lang="en-US" sz="3800" i="1">
                          <a:solidFill>
                            <a:schemeClr val="bg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𝑀</m:t>
                      </m:r>
                    </m:oMath>
                  </m:oMathPara>
                </a14:m>
                <a:endParaRPr lang="en-US" sz="3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632" y="16285848"/>
                <a:ext cx="7281905" cy="2033121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/>
          <p:cNvSpPr txBox="1"/>
          <p:nvPr/>
        </p:nvSpPr>
        <p:spPr>
          <a:xfrm>
            <a:off x="248431" y="35216842"/>
            <a:ext cx="118099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Different energies between </a:t>
            </a:r>
            <a:r>
              <a:rPr lang="en-US" sz="4000" dirty="0" smtClean="0">
                <a:solidFill>
                  <a:schemeClr val="bg1"/>
                </a:solidFill>
              </a:rPr>
              <a:t>XMM/Chandra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M32 observation </a:t>
            </a:r>
            <a:r>
              <a:rPr lang="en-US" sz="4000" dirty="0">
                <a:solidFill>
                  <a:schemeClr val="bg1"/>
                </a:solidFill>
              </a:rPr>
              <a:t>may be due to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the magnetic field orientation changing between observations.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possibility of an Iron outflow at one of the energies.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a </a:t>
            </a:r>
            <a:r>
              <a:rPr lang="en-US" sz="4000" dirty="0">
                <a:solidFill>
                  <a:schemeClr val="bg1"/>
                </a:solidFill>
              </a:rPr>
              <a:t>statistical </a:t>
            </a:r>
            <a:r>
              <a:rPr lang="en-US" sz="4000" dirty="0" smtClean="0">
                <a:solidFill>
                  <a:schemeClr val="bg1"/>
                </a:solidFill>
              </a:rPr>
              <a:t>fluctuation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in spectral data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c</a:t>
            </a:r>
            <a:r>
              <a:rPr lang="en-US" sz="4000" dirty="0" smtClean="0">
                <a:solidFill>
                  <a:schemeClr val="bg1"/>
                </a:solidFill>
              </a:rPr>
              <a:t>ontributions </a:t>
            </a:r>
            <a:r>
              <a:rPr lang="en-US" sz="4000" dirty="0">
                <a:solidFill>
                  <a:schemeClr val="bg1"/>
                </a:solidFill>
              </a:rPr>
              <a:t>from the two proximate X-Ray sources are additive.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288" y="15330759"/>
            <a:ext cx="9322904" cy="611795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8884670" y="20122981"/>
            <a:ext cx="3539725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IC-342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038235" y="12029844"/>
            <a:ext cx="4178058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HOLMBERG II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2566618" y="25640110"/>
            <a:ext cx="3866223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M32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146DB33D-8988-CA41-9989-70DD42EDD7F2}"/>
              </a:ext>
            </a:extLst>
          </p:cNvPr>
          <p:cNvSpPr txBox="1"/>
          <p:nvPr/>
        </p:nvSpPr>
        <p:spPr>
          <a:xfrm>
            <a:off x="12566618" y="26474767"/>
            <a:ext cx="1062043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The ULXs observed in M32 are proximate to each other, and therefore needed Chandra data for spatial resolution.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="" xmlns:a16="http://schemas.microsoft.com/office/drawing/2014/main" id="{0B7F5411-4646-F141-85A9-DE66DF9B1D2A}"/>
                  </a:ext>
                </a:extLst>
              </p:cNvPr>
              <p:cNvSpPr txBox="1"/>
              <p:nvPr/>
            </p:nvSpPr>
            <p:spPr>
              <a:xfrm rot="20390181">
                <a:off x="8147694" y="16967698"/>
                <a:ext cx="98673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𝑁𝑆</m:t>
                          </m:r>
                        </m:sub>
                      </m:sSub>
                    </m:oMath>
                  </m:oMathPara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7F5411-4646-F141-85A9-DE66DF9B1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390181">
                <a:off x="8147694" y="16967698"/>
                <a:ext cx="986735" cy="769441"/>
              </a:xfrm>
              <a:prstGeom prst="rect">
                <a:avLst/>
              </a:prstGeom>
              <a:blipFill rotWithShape="0">
                <a:blip r:embed="rId9"/>
                <a:stretch>
                  <a:fillRect r="-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="" xmlns:a16="http://schemas.microsoft.com/office/drawing/2014/main" id="{2FBC1210-D874-134A-88A8-1C281BACA188}"/>
                  </a:ext>
                </a:extLst>
              </p:cNvPr>
              <p:cNvSpPr txBox="1"/>
              <p:nvPr/>
            </p:nvSpPr>
            <p:spPr>
              <a:xfrm rot="20109596">
                <a:off x="9480368" y="16261259"/>
                <a:ext cx="1415006" cy="7783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US" sz="4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𝑟𝑎𝑑</m:t>
                          </m:r>
                        </m:sub>
                      </m:sSub>
                    </m:oMath>
                  </m:oMathPara>
                </a14:m>
                <a:endParaRPr lang="en-US" sz="4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FBC1210-D874-134A-88A8-1C281BACA1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109596">
                <a:off x="9480368" y="16261259"/>
                <a:ext cx="1415006" cy="77839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43A3D535-E061-CA45-BA04-2180B953E1D4}"/>
              </a:ext>
            </a:extLst>
          </p:cNvPr>
          <p:cNvSpPr txBox="1"/>
          <p:nvPr/>
        </p:nvSpPr>
        <p:spPr>
          <a:xfrm>
            <a:off x="24704478" y="37150545"/>
            <a:ext cx="8053900" cy="707886"/>
          </a:xfrm>
          <a:prstGeom prst="rect">
            <a:avLst/>
          </a:prstGeom>
          <a:solidFill>
            <a:schemeClr val="accent3">
              <a:lumMod val="20000"/>
              <a:lumOff val="8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REFERENCES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DFF08B2F-7913-F044-BD1D-5CBAC3EB3913}"/>
              </a:ext>
            </a:extLst>
          </p:cNvPr>
          <p:cNvSpPr txBox="1"/>
          <p:nvPr/>
        </p:nvSpPr>
        <p:spPr>
          <a:xfrm>
            <a:off x="24697915" y="35987427"/>
            <a:ext cx="7717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Caltech WAVE Fellows Program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SoCal Edison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ECC7E38C-9F65-B647-A841-FCC6DEAF0AA8}"/>
              </a:ext>
            </a:extLst>
          </p:cNvPr>
          <p:cNvSpPr txBox="1"/>
          <p:nvPr/>
        </p:nvSpPr>
        <p:spPr>
          <a:xfrm>
            <a:off x="24704478" y="37858431"/>
            <a:ext cx="73173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M. Brightman et al. 2018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H.P. Earnshaw et al. 2018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M. </a:t>
            </a:r>
            <a:r>
              <a:rPr lang="en-US" sz="3600" dirty="0" err="1">
                <a:solidFill>
                  <a:schemeClr val="bg1"/>
                </a:solidFill>
              </a:rPr>
              <a:t>Bachetti</a:t>
            </a:r>
            <a:r>
              <a:rPr lang="en-US" sz="3600" dirty="0">
                <a:solidFill>
                  <a:schemeClr val="bg1"/>
                </a:solidFill>
              </a:rPr>
              <a:t> et al. </a:t>
            </a:r>
            <a:r>
              <a:rPr lang="en-US" sz="3600" dirty="0" smtClean="0">
                <a:solidFill>
                  <a:schemeClr val="bg1"/>
                </a:solidFill>
              </a:rPr>
              <a:t>2014</a:t>
            </a:r>
            <a:endParaRPr lang="en-US" sz="3600" dirty="0">
              <a:solidFill>
                <a:schemeClr val="bg1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D.J Walton et al. 2016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9CD66AAA-DCFC-2647-82C6-2D0F33549519}"/>
              </a:ext>
            </a:extLst>
          </p:cNvPr>
          <p:cNvSpPr txBox="1"/>
          <p:nvPr/>
        </p:nvSpPr>
        <p:spPr>
          <a:xfrm>
            <a:off x="24696273" y="35284264"/>
            <a:ext cx="8122564" cy="707886"/>
          </a:xfrm>
          <a:prstGeom prst="rect">
            <a:avLst/>
          </a:prstGeom>
          <a:solidFill>
            <a:schemeClr val="accent3">
              <a:lumMod val="20000"/>
              <a:lumOff val="80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ACKNOWLEDGEMENTS</a:t>
            </a:r>
          </a:p>
        </p:txBody>
      </p:sp>
      <p:pic>
        <p:nvPicPr>
          <p:cNvPr id="56" name="Picture 55" descr="250px-Seal_of_the_California_Institute_of_Technology.svg.png">
            <a:extLst>
              <a:ext uri="{FF2B5EF4-FFF2-40B4-BE49-F238E27FC236}">
                <a16:creationId xmlns="" xmlns:a16="http://schemas.microsoft.com/office/drawing/2014/main" id="{58662967-B9EB-3B44-9F22-6448DCA97B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83" y="44555"/>
            <a:ext cx="3304465" cy="329124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6A523FBD-B858-294B-BC8A-08F39C043737}"/>
              </a:ext>
            </a:extLst>
          </p:cNvPr>
          <p:cNvSpPr txBox="1"/>
          <p:nvPr/>
        </p:nvSpPr>
        <p:spPr>
          <a:xfrm>
            <a:off x="3574175" y="1817509"/>
            <a:ext cx="23765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A. Sosanya</a:t>
            </a:r>
            <a:r>
              <a:rPr lang="en-US" sz="5400" baseline="30000" dirty="0">
                <a:solidFill>
                  <a:schemeClr val="bg1"/>
                </a:solidFill>
              </a:rPr>
              <a:t>1,2</a:t>
            </a:r>
            <a:r>
              <a:rPr lang="en-US" sz="5400" dirty="0">
                <a:solidFill>
                  <a:schemeClr val="bg1"/>
                </a:solidFill>
              </a:rPr>
              <a:t>, M. Brightman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F.A Harrison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 smtClean="0">
                <a:solidFill>
                  <a:schemeClr val="bg1"/>
                </a:solidFill>
              </a:rPr>
              <a:t>, M. Heida</a:t>
            </a:r>
            <a:r>
              <a:rPr lang="en-US" sz="5400" baseline="30000" dirty="0" smtClean="0">
                <a:solidFill>
                  <a:schemeClr val="bg1"/>
                </a:solidFill>
              </a:rPr>
              <a:t>1</a:t>
            </a:r>
            <a:r>
              <a:rPr lang="en-US" sz="5400" dirty="0" smtClean="0">
                <a:solidFill>
                  <a:schemeClr val="bg1"/>
                </a:solidFill>
              </a:rPr>
              <a:t>, H.P </a:t>
            </a:r>
            <a:r>
              <a:rPr lang="en-US" sz="5400" dirty="0">
                <a:solidFill>
                  <a:schemeClr val="bg1"/>
                </a:solidFill>
              </a:rPr>
              <a:t>Earnshaw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K. </a:t>
            </a:r>
            <a:r>
              <a:rPr lang="en-US" sz="5400" dirty="0" smtClean="0">
                <a:solidFill>
                  <a:schemeClr val="bg1"/>
                </a:solidFill>
              </a:rPr>
              <a:t>Madsen</a:t>
            </a:r>
            <a:r>
              <a:rPr lang="en-US" sz="5400" baseline="30000" dirty="0" smtClean="0">
                <a:solidFill>
                  <a:schemeClr val="bg1"/>
                </a:solidFill>
              </a:rPr>
              <a:t>1</a:t>
            </a:r>
            <a:endParaRPr lang="en-US" sz="4400" dirty="0"/>
          </a:p>
        </p:txBody>
      </p:sp>
      <p:pic>
        <p:nvPicPr>
          <p:cNvPr id="63" name="Picture 62">
            <a:extLst>
              <a:ext uri="{FF2B5EF4-FFF2-40B4-BE49-F238E27FC236}">
                <a16:creationId xmlns="" xmlns:a16="http://schemas.microsoft.com/office/drawing/2014/main" id="{A2E92B19-4868-3C4F-8508-93A6EDA9F50A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3000"/>
          </a:blip>
          <a:stretch>
            <a:fillRect/>
          </a:stretch>
        </p:blipFill>
        <p:spPr>
          <a:xfrm>
            <a:off x="27118253" y="498929"/>
            <a:ext cx="2693690" cy="27556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42515" y="15331478"/>
            <a:ext cx="1369960" cy="1129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1559" y="12364765"/>
            <a:ext cx="9207453" cy="73947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3141349" y="14199370"/>
            <a:ext cx="9250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(Left) </a:t>
            </a:r>
            <a:r>
              <a:rPr lang="en-US" sz="2400" dirty="0">
                <a:solidFill>
                  <a:schemeClr val="bg1"/>
                </a:solidFill>
              </a:rPr>
              <a:t>XSPEC plot of Holmberg II spectrum, </a:t>
            </a:r>
            <a:r>
              <a:rPr lang="en-US" sz="2400" dirty="0" err="1">
                <a:solidFill>
                  <a:schemeClr val="bg1"/>
                </a:solidFill>
              </a:rPr>
              <a:t>shjowing</a:t>
            </a:r>
            <a:r>
              <a:rPr lang="en-US" sz="2400" dirty="0">
                <a:solidFill>
                  <a:schemeClr val="bg1"/>
                </a:solidFill>
              </a:rPr>
              <a:t> absorption feature at 3.3 </a:t>
            </a:r>
            <a:r>
              <a:rPr lang="en-US" sz="2400" dirty="0" smtClean="0">
                <a:solidFill>
                  <a:schemeClr val="bg1"/>
                </a:solidFill>
              </a:rPr>
              <a:t>keV.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6507" y="24486005"/>
            <a:ext cx="5936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(Right) Cyclotron line found in M51’s ULX-8 found by </a:t>
            </a:r>
            <a:r>
              <a:rPr lang="en-US" sz="2800" dirty="0" err="1">
                <a:solidFill>
                  <a:schemeClr val="bg1"/>
                </a:solidFill>
              </a:rPr>
              <a:t>M.Brightman</a:t>
            </a:r>
            <a:r>
              <a:rPr lang="en-US" sz="2800" dirty="0">
                <a:solidFill>
                  <a:schemeClr val="bg1"/>
                </a:solidFill>
              </a:rPr>
              <a:t>, now believed to be neutron-star powered.</a:t>
            </a:r>
          </a:p>
        </p:txBody>
      </p:sp>
      <p:sp>
        <p:nvSpPr>
          <p:cNvPr id="29" name="Oval 28"/>
          <p:cNvSpPr/>
          <p:nvPr/>
        </p:nvSpPr>
        <p:spPr>
          <a:xfrm>
            <a:off x="8163216" y="18216889"/>
            <a:ext cx="4701888" cy="4685211"/>
          </a:xfrm>
          <a:prstGeom prst="ellipse">
            <a:avLst/>
          </a:prstGeom>
          <a:noFill/>
          <a:ln w="1270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9309252" y="20335442"/>
                <a:ext cx="201445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𝐸</m:t>
                      </m:r>
                      <m:r>
                        <a:rPr lang="en-US" sz="4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9252" y="20335442"/>
                <a:ext cx="2014454" cy="707886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 rot="2091658">
                <a:off x="10765932" y="19329663"/>
                <a:ext cx="82039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0765932" y="19329663"/>
                <a:ext cx="820392" cy="646331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 rot="2091658">
                <a:off x="11280659" y="18786802"/>
                <a:ext cx="814041" cy="6554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1280659" y="18786802"/>
                <a:ext cx="814041" cy="655448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/>
              <p:cNvSpPr txBox="1"/>
              <p:nvPr/>
            </p:nvSpPr>
            <p:spPr>
              <a:xfrm rot="2091658">
                <a:off x="11796263" y="18193936"/>
                <a:ext cx="9196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1" name="TextBox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1796263" y="18193936"/>
                <a:ext cx="919650" cy="646331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10852240" y="22912234"/>
            <a:ext cx="25828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chemeClr val="bg1"/>
                </a:solidFill>
              </a:rPr>
              <a:t>Above)</a:t>
            </a:r>
          </a:p>
          <a:p>
            <a:r>
              <a:rPr lang="en-US" sz="2400" dirty="0">
                <a:solidFill>
                  <a:schemeClr val="bg1"/>
                </a:solidFill>
              </a:rPr>
              <a:t>A 2-D representation of Landau levels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/>
              <p:cNvSpPr txBox="1"/>
              <p:nvPr/>
            </p:nvSpPr>
            <p:spPr>
              <a:xfrm rot="643272">
                <a:off x="8582953" y="19229590"/>
                <a:ext cx="732069" cy="1129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643272">
                <a:off x="8582953" y="19229590"/>
                <a:ext cx="732069" cy="1129412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Curved Up Arrow 66"/>
          <p:cNvSpPr/>
          <p:nvPr/>
        </p:nvSpPr>
        <p:spPr>
          <a:xfrm rot="11968748">
            <a:off x="9099376" y="18662910"/>
            <a:ext cx="1216152" cy="731520"/>
          </a:xfrm>
          <a:prstGeom prst="curved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Right Arrow 67"/>
          <p:cNvSpPr/>
          <p:nvPr/>
        </p:nvSpPr>
        <p:spPr>
          <a:xfrm rot="19403201">
            <a:off x="6443004" y="19526044"/>
            <a:ext cx="1628517" cy="84899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="" xmlns:a16="http://schemas.microsoft.com/office/drawing/2014/main" id="{0B7F5411-4646-F141-85A9-DE66DF9B1D2A}"/>
                  </a:ext>
                </a:extLst>
              </p:cNvPr>
              <p:cNvSpPr txBox="1"/>
              <p:nvPr/>
            </p:nvSpPr>
            <p:spPr>
              <a:xfrm rot="19047105">
                <a:off x="6648274" y="20331254"/>
                <a:ext cx="165091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>
                          <a:solidFill>
                            <a:schemeClr val="bg1"/>
                          </a:solidFill>
                          <a:latin typeface="Cambria Math" charset="0"/>
                        </a:rPr>
                        <m:t>𝑩</m:t>
                      </m:r>
                    </m:oMath>
                  </m:oMathPara>
                </a14:m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B7F5411-4646-F141-85A9-DE66DF9B1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047105">
                <a:off x="6648274" y="20331254"/>
                <a:ext cx="1650918" cy="769441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Oval 70"/>
          <p:cNvSpPr/>
          <p:nvPr/>
        </p:nvSpPr>
        <p:spPr>
          <a:xfrm>
            <a:off x="9422101" y="19764242"/>
            <a:ext cx="1914736" cy="1892166"/>
          </a:xfrm>
          <a:prstGeom prst="ellipse">
            <a:avLst/>
          </a:prstGeom>
          <a:noFill/>
          <a:ln w="1270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500" y="22119446"/>
            <a:ext cx="3904531" cy="3845306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8377851" y="23846923"/>
            <a:ext cx="1204988" cy="112824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08E8A606-E04B-9D43-8F47-3DD8EA1E9C41}"/>
              </a:ext>
            </a:extLst>
          </p:cNvPr>
          <p:cNvSpPr/>
          <p:nvPr/>
        </p:nvSpPr>
        <p:spPr>
          <a:xfrm>
            <a:off x="16365681" y="13535397"/>
            <a:ext cx="1450350" cy="1361243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="" xmlns:a16="http://schemas.microsoft.com/office/drawing/2014/main" id="{B65F3C15-1C28-0840-BEE0-78EF7533255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948596" y="20785797"/>
            <a:ext cx="9636207" cy="1321400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="" xmlns:a16="http://schemas.microsoft.com/office/drawing/2014/main" id="{5D152916-30D9-0340-82D8-1DFE9D484F15}"/>
                  </a:ext>
                </a:extLst>
              </p:cNvPr>
              <p:cNvSpPr txBox="1"/>
              <p:nvPr/>
            </p:nvSpPr>
            <p:spPr>
              <a:xfrm>
                <a:off x="14499730" y="20983975"/>
                <a:ext cx="7924665" cy="1508105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effectLst>
                <a:glow rad="1854200">
                  <a:schemeClr val="tx1">
                    <a:alpha val="0"/>
                  </a:schemeClr>
                </a:glow>
                <a:reflection stA="45000" endPos="65000" dist="5080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a:rPr lang="en-US" sz="4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5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keV detected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440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level</m:t>
                    </m:r>
                    <m:r>
                      <a:rPr lang="en-US" sz="440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in XMM observation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8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8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8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D152916-30D9-0340-82D8-1DFE9D484F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9730" y="20983975"/>
                <a:ext cx="7924665" cy="1508105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  <a:effectLst>
                <a:glow rad="1854200">
                  <a:schemeClr val="tx1">
                    <a:alpha val="0"/>
                  </a:schemeClr>
                </a:glow>
                <a:reflection stA="45000" endPos="65000" dist="50800" dir="5400000" sy="-100000" algn="bl" rotWithShape="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455D4028-55B9-8240-BDF3-E97CA7404863}"/>
              </a:ext>
            </a:extLst>
          </p:cNvPr>
          <p:cNvSpPr txBox="1"/>
          <p:nvPr/>
        </p:nvSpPr>
        <p:spPr>
          <a:xfrm>
            <a:off x="12184773" y="33384503"/>
            <a:ext cx="10993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(Right) Contour and flux plots of Chandra and XMM observations of M32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="" xmlns:a16="http://schemas.microsoft.com/office/drawing/2014/main" id="{EC3A5E06-11BB-5245-9CAD-16F25D1D6C51}"/>
              </a:ext>
            </a:extLst>
          </p:cNvPr>
          <p:cNvSpPr txBox="1"/>
          <p:nvPr/>
        </p:nvSpPr>
        <p:spPr>
          <a:xfrm>
            <a:off x="11938243" y="35284264"/>
            <a:ext cx="1253628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Holmberg II and M32 show the absorption-like features that may </a:t>
            </a:r>
            <a:r>
              <a:rPr lang="en-US" sz="4000" dirty="0" smtClean="0">
                <a:solidFill>
                  <a:schemeClr val="bg1"/>
                </a:solidFill>
              </a:rPr>
              <a:t>be either cyclotron lines or atomic. </a:t>
            </a:r>
            <a:r>
              <a:rPr lang="en-US" sz="4000" dirty="0">
                <a:solidFill>
                  <a:schemeClr val="bg1"/>
                </a:solidFill>
              </a:rPr>
              <a:t>To consolidate our findings, spectral data needs to be compared across detectors. </a:t>
            </a:r>
            <a:r>
              <a:rPr lang="en-US" sz="4000" dirty="0" smtClean="0">
                <a:solidFill>
                  <a:schemeClr val="bg1"/>
                </a:solidFill>
              </a:rPr>
              <a:t>Future </a:t>
            </a:r>
            <a:r>
              <a:rPr lang="en-US" sz="4000" dirty="0">
                <a:solidFill>
                  <a:schemeClr val="bg1"/>
                </a:solidFill>
              </a:rPr>
              <a:t>observations are needed to gather more data  on these </a:t>
            </a:r>
            <a:r>
              <a:rPr lang="en-US" sz="4000" dirty="0" smtClean="0">
                <a:solidFill>
                  <a:schemeClr val="bg1"/>
                </a:solidFill>
              </a:rPr>
              <a:t>sources. 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50500" y="2657500"/>
            <a:ext cx="194366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California Institute of Technology, Pasadena, US</a:t>
            </a:r>
          </a:p>
          <a:p>
            <a:pPr marL="1143000" indent="-1143000" algn="ctr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Dartmouth College, Hanover, NH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2764" y="3709012"/>
            <a:ext cx="9993696" cy="662391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13186621" y="10397398"/>
            <a:ext cx="19398182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729012" y="15321566"/>
            <a:ext cx="9686180" cy="2166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smtClean="0">
                <a:solidFill>
                  <a:schemeClr val="bg1"/>
                </a:solidFill>
              </a:rPr>
              <a:t>XMM-Newton X-Ray </a:t>
            </a:r>
            <a:r>
              <a:rPr lang="en-US" b="1" dirty="0" smtClean="0">
                <a:solidFill>
                  <a:schemeClr val="bg1"/>
                </a:solidFill>
              </a:rPr>
              <a:t>Telescope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661531" y="4118074"/>
            <a:ext cx="37536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</a:rPr>
              <a:t>(Left) </a:t>
            </a:r>
          </a:p>
          <a:p>
            <a:pPr algn="r"/>
            <a:r>
              <a:rPr lang="en-US" sz="3600" dirty="0" smtClean="0">
                <a:solidFill>
                  <a:schemeClr val="bg1"/>
                </a:solidFill>
              </a:rPr>
              <a:t>ULXs </a:t>
            </a:r>
            <a:r>
              <a:rPr lang="en-US" sz="3600" dirty="0">
                <a:solidFill>
                  <a:schemeClr val="bg1"/>
                </a:solidFill>
              </a:rPr>
              <a:t>are powered by the accretion onto a black hole or neutron star feeding from a stellar companion onto an accretion </a:t>
            </a:r>
            <a:r>
              <a:rPr lang="en-US" sz="3600" dirty="0" smtClean="0">
                <a:solidFill>
                  <a:schemeClr val="bg1"/>
                </a:solidFill>
              </a:rPr>
              <a:t>disk.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3931606" y="15981019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Holmberg II</a:t>
            </a:r>
            <a:endParaRPr lang="en-US" sz="4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TextBox 76"/>
              <p:cNvSpPr txBox="1"/>
              <p:nvPr/>
            </p:nvSpPr>
            <p:spPr>
              <a:xfrm>
                <a:off x="23882923" y="26512139"/>
                <a:ext cx="453124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4400" i="1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tx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b="1" dirty="0" smtClean="0"/>
                  <a:t>Contour</a:t>
                </a:r>
                <a:endParaRPr lang="en-US" sz="4400" b="1" dirty="0"/>
              </a:p>
            </p:txBody>
          </p:sp>
        </mc:Choice>
        <mc:Fallback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82923" y="26512139"/>
                <a:ext cx="4531243" cy="769441"/>
              </a:xfrm>
              <a:prstGeom prst="rect">
                <a:avLst/>
              </a:prstGeom>
              <a:blipFill rotWithShape="0">
                <a:blip r:embed="rId24"/>
                <a:stretch>
                  <a:fillRect t="-15079" b="-38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TextBox 77"/>
          <p:cNvSpPr txBox="1"/>
          <p:nvPr/>
        </p:nvSpPr>
        <p:spPr>
          <a:xfrm>
            <a:off x="28661531" y="27536596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smtClean="0"/>
              <a:t>Flux</a:t>
            </a:r>
            <a:endParaRPr lang="en-US" sz="4400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25501076" y="20856662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smtClean="0"/>
              <a:t>M32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56573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6098</TotalTime>
  <Words>784</Words>
  <Application>Microsoft Macintosh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137</cp:revision>
  <cp:lastPrinted>2018-08-22T17:52:23Z</cp:lastPrinted>
  <dcterms:created xsi:type="dcterms:W3CDTF">2018-08-16T18:27:45Z</dcterms:created>
  <dcterms:modified xsi:type="dcterms:W3CDTF">2018-08-22T19:12:46Z</dcterms:modified>
</cp:coreProperties>
</file>

<file path=docProps/thumbnail.jpeg>
</file>